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51"/>
  </p:notesMasterIdLst>
  <p:sldIdLst>
    <p:sldId id="256" r:id="rId2"/>
    <p:sldId id="258" r:id="rId3"/>
    <p:sldId id="259" r:id="rId4"/>
    <p:sldId id="338" r:id="rId5"/>
    <p:sldId id="261" r:id="rId6"/>
    <p:sldId id="337" r:id="rId7"/>
    <p:sldId id="325" r:id="rId8"/>
    <p:sldId id="260" r:id="rId9"/>
    <p:sldId id="263" r:id="rId10"/>
    <p:sldId id="265" r:id="rId11"/>
    <p:sldId id="266" r:id="rId12"/>
    <p:sldId id="268" r:id="rId13"/>
    <p:sldId id="320" r:id="rId14"/>
    <p:sldId id="321" r:id="rId15"/>
    <p:sldId id="328" r:id="rId16"/>
    <p:sldId id="292" r:id="rId17"/>
    <p:sldId id="293" r:id="rId18"/>
    <p:sldId id="294" r:id="rId19"/>
    <p:sldId id="295" r:id="rId20"/>
    <p:sldId id="296" r:id="rId21"/>
    <p:sldId id="297" r:id="rId22"/>
    <p:sldId id="298" r:id="rId23"/>
    <p:sldId id="299" r:id="rId24"/>
    <p:sldId id="322" r:id="rId25"/>
    <p:sldId id="300" r:id="rId26"/>
    <p:sldId id="301" r:id="rId27"/>
    <p:sldId id="302" r:id="rId28"/>
    <p:sldId id="303" r:id="rId29"/>
    <p:sldId id="304" r:id="rId30"/>
    <p:sldId id="329" r:id="rId31"/>
    <p:sldId id="306" r:id="rId32"/>
    <p:sldId id="307" r:id="rId33"/>
    <p:sldId id="330" r:id="rId34"/>
    <p:sldId id="331" r:id="rId35"/>
    <p:sldId id="308" r:id="rId36"/>
    <p:sldId id="309" r:id="rId37"/>
    <p:sldId id="310" r:id="rId38"/>
    <p:sldId id="332" r:id="rId39"/>
    <p:sldId id="311" r:id="rId40"/>
    <p:sldId id="312" r:id="rId41"/>
    <p:sldId id="313" r:id="rId42"/>
    <p:sldId id="333" r:id="rId43"/>
    <p:sldId id="335" r:id="rId44"/>
    <p:sldId id="314" r:id="rId45"/>
    <p:sldId id="326" r:id="rId46"/>
    <p:sldId id="327" r:id="rId47"/>
    <p:sldId id="324" r:id="rId48"/>
    <p:sldId id="291" r:id="rId49"/>
    <p:sldId id="336" r:id="rId50"/>
  </p:sldIdLst>
  <p:sldSz cx="9144000" cy="5143500" type="screen16x9"/>
  <p:notesSz cx="6858000" cy="9144000"/>
  <p:embeddedFontLst>
    <p:embeddedFont>
      <p:font typeface="Segoe UI" panose="020B0502040204020203" pitchFamily="34" charset="0"/>
      <p:regular r:id="rId52"/>
      <p:bold r:id="rId53"/>
      <p:italic r:id="rId54"/>
      <p:boldItalic r:id="rId55"/>
    </p:embeddedFont>
    <p:embeddedFont>
      <p:font typeface="Montserrat" panose="020B0604020202020204" charset="-52"/>
      <p:regular r:id="rId56"/>
      <p:bold r:id="rId57"/>
      <p:italic r:id="rId58"/>
      <p:boldItalic r:id="rId59"/>
    </p:embeddedFont>
    <p:embeddedFont>
      <p:font typeface="Montserrat SemiBold" panose="020B0604020202020204" charset="-52"/>
      <p:regular r:id="rId60"/>
      <p:bold r:id="rId61"/>
      <p:italic r:id="rId62"/>
      <p:boldItalic r:id="rId63"/>
    </p:embeddedFont>
    <p:embeddedFont>
      <p:font typeface="PT Serif" panose="020B0604020202020204" charset="-52"/>
      <p:regular r:id="rId64"/>
      <p:bold r:id="rId65"/>
      <p:italic r:id="rId66"/>
      <p:boldItalic r:id="rId67"/>
    </p:embeddedFont>
    <p:embeddedFont>
      <p:font typeface="Calibri" panose="020F0502020204030204" pitchFamily="34" charset="0"/>
      <p:regular r:id="rId68"/>
      <p:bold r:id="rId69"/>
      <p:italic r:id="rId70"/>
      <p:boldItalic r:id="rId71"/>
    </p:embeddedFont>
    <p:embeddedFont>
      <p:font typeface="Georgia" panose="02040502050405020303" pitchFamily="18" charset="0"/>
      <p:regular r:id="rId72"/>
      <p:bold r:id="rId73"/>
      <p:italic r:id="rId74"/>
      <p:boldItalic r:id="rId7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0698" autoAdjust="0"/>
  </p:normalViewPr>
  <p:slideViewPr>
    <p:cSldViewPr snapToGrid="0">
      <p:cViewPr>
        <p:scale>
          <a:sx n="77" d="100"/>
          <a:sy n="77" d="100"/>
        </p:scale>
        <p:origin x="-102" y="-8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4.fntdata"/><Relationship Id="rId63" Type="http://schemas.openxmlformats.org/officeDocument/2006/relationships/font" Target="fonts/font12.fntdata"/><Relationship Id="rId68" Type="http://schemas.openxmlformats.org/officeDocument/2006/relationships/font" Target="fonts/font17.fntdata"/><Relationship Id="rId76" Type="http://schemas.openxmlformats.org/officeDocument/2006/relationships/commentAuthors" Target="commentAuthors.xml"/><Relationship Id="rId7" Type="http://schemas.openxmlformats.org/officeDocument/2006/relationships/slide" Target="slides/slide6.xml"/><Relationship Id="rId71" Type="http://schemas.openxmlformats.org/officeDocument/2006/relationships/font" Target="fonts/font2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2.fntdata"/><Relationship Id="rId58" Type="http://schemas.openxmlformats.org/officeDocument/2006/relationships/font" Target="fonts/font7.fntdata"/><Relationship Id="rId66" Type="http://schemas.openxmlformats.org/officeDocument/2006/relationships/font" Target="fonts/font15.fntdata"/><Relationship Id="rId74" Type="http://schemas.openxmlformats.org/officeDocument/2006/relationships/font" Target="fonts/font23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1.fntdata"/><Relationship Id="rId60" Type="http://schemas.openxmlformats.org/officeDocument/2006/relationships/font" Target="fonts/font9.fntdata"/><Relationship Id="rId65" Type="http://schemas.openxmlformats.org/officeDocument/2006/relationships/font" Target="fonts/font14.fntdata"/><Relationship Id="rId73" Type="http://schemas.openxmlformats.org/officeDocument/2006/relationships/font" Target="fonts/font22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5.fntdata"/><Relationship Id="rId64" Type="http://schemas.openxmlformats.org/officeDocument/2006/relationships/font" Target="fonts/font13.fntdata"/><Relationship Id="rId69" Type="http://schemas.openxmlformats.org/officeDocument/2006/relationships/font" Target="fonts/font18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72" Type="http://schemas.openxmlformats.org/officeDocument/2006/relationships/font" Target="fonts/font21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8.fntdata"/><Relationship Id="rId67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3.fntdata"/><Relationship Id="rId62" Type="http://schemas.openxmlformats.org/officeDocument/2006/relationships/font" Target="fonts/font11.fntdata"/><Relationship Id="rId70" Type="http://schemas.openxmlformats.org/officeDocument/2006/relationships/font" Target="fonts/font19.fntdata"/><Relationship Id="rId75" Type="http://schemas.openxmlformats.org/officeDocument/2006/relationships/font" Target="fonts/font2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6.fntdata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3-30T09:35:57.384" idx="1">
    <p:pos x="5116" y="1710"/>
    <p:text/>
    <p:extLst>
      <p:ext uri="{C676402C-5697-4E1C-873F-D02D1690AC5C}">
        <p15:threadingInfo xmlns:p15="http://schemas.microsoft.com/office/powerpoint/2012/main" timeZoneBias="-30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183504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52428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8014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084881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48844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88638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266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506739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07699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2013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82396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062288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170233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812587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450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81430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89059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6441049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1858200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89190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3854662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05125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51194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51763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43645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698636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455063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32597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2251725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907320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7419967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203972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159372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288530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250840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55584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6194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96630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63334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77;&#1082;&#1072;&#1090;&#1077;&#1088;&#1080;&#1085;&#1073;&#1091;&#1088;&#1075;.&#1088;&#1092;/&#1078;&#1080;&#1090;&#1077;&#1083;&#1103;&#1084;/&#1086;&#1073;&#1088;&#1072;&#1079;&#1086;&#1074;&#1072;&#1085;&#1080;&#1077;/proverka-zapisi-v-shkolu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5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&#1077;&#1082;&#1072;&#1090;&#1077;&#1088;&#1080;&#1085;&#1073;&#1091;&#1088;&#1075;.&#1088;&#1092;/%D0%B6%D0%B8%D1%82%D0%B5%D0%BB%D1%8F%D0%BC/%D0%BE%D0%B1%D1%80%D0%B0%D0%B7%D0%BE%D0%B2%D0%B0%D0%BD%D0%B8%D0%B5/%D1%88%D0%BA%D0%BE%D0%BB%D1%8B/%D0%B4%D0%BE%D0%BA%D1%83%D0%BC%D0%B5%D0%BD%D1%82%D1%8B%D0%9E%D0%9E/%D1%82%D0%B5%D1%80%D1%80%D0%B8%D1%82%D0%BE%D1%80%D0%B8%D0%B8_%D0%BE%D0%B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508820" y="2571749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/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«Прием заявлений о зачислении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 в муниципальные образовательные организации, реализующие программы общего образования»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</a:t>
            </a:r>
            <a:endParaRPr sz="2400" b="1" dirty="0">
              <a:latin typeface="Montserrat" panose="00000500000000000000" pitchFamily="2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4758" y="3964108"/>
            <a:ext cx="1076085" cy="107608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70532" y="1276985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095" y="2055687"/>
            <a:ext cx="5327809" cy="24542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83150EC-53E0-4692-BB02-D0FFF32031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85364" y="1227625"/>
            <a:ext cx="8973272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2751446" y="2257027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5225064" y="2257028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1396AB1-88B2-4D96-8215-6ADFED6F8A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«Запись в школу», выбрать действие «Запись в 1 класс», «Подать заявление», далее выбрать «Начать».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752" y="1186684"/>
            <a:ext cx="3087010" cy="277013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3BE8639-DE39-40B4-BEBF-5374174E9E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2219" r="7105" b="6902"/>
          <a:stretch/>
        </p:blipFill>
        <p:spPr>
          <a:xfrm>
            <a:off x="672474" y="2965946"/>
            <a:ext cx="3724566" cy="10059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728290A-E59C-48EE-8EDA-53D9DB2E89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561584" cy="45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 </a:t>
            </a:r>
            <a:r>
              <a:rPr lang="en-US" dirty="0"/>
              <a:t>https://www.gosuslugi.ru/600426/1/form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629" y="1937364"/>
            <a:ext cx="2980820" cy="2674842"/>
          </a:xfrm>
          <a:prstGeom prst="rect">
            <a:avLst/>
          </a:prstGeom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Segoe UI" panose="020B0502040204020203" pitchFamily="34" charset="0"/>
                <a:cs typeface="Segoe UI" panose="020B0502040204020203" pitchFamily="34" charset="0"/>
              </a:rPr>
              <a:t>https://www.gosuslugi.ru/600426/1/form 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xmlns="" id="{232979B9-A99E-4A92-B27B-58B16E0AB1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3388" y="27336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D82A029-D673-4630-819A-3C098BB993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1278"/>
            <a:ext cx="5001370" cy="2455909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42528" y="1630610"/>
            <a:ext cx="4884615" cy="204657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sz="1200" b="1" u="sng" dirty="0"/>
              <a:t>По информации </a:t>
            </a:r>
            <a:r>
              <a:rPr lang="ru-RU" sz="1200" b="1" u="sng" dirty="0" err="1"/>
              <a:t>Минцифры</a:t>
            </a:r>
            <a:r>
              <a:rPr lang="ru-RU" sz="1200" b="1" u="sng" dirty="0"/>
              <a:t> РФ создание предварительных заявлений будет доступно с 16 по 31 марта текущего года.</a:t>
            </a:r>
            <a:endParaRPr lang="ru-RU" altLang="ru-RU" sz="1200" dirty="0"/>
          </a:p>
          <a:p>
            <a:pPr marL="268288" indent="0"/>
            <a:endParaRPr lang="ru-RU" altLang="ru-RU" sz="1200" dirty="0"/>
          </a:p>
          <a:p>
            <a:pPr marL="268288" indent="0"/>
            <a:r>
              <a:rPr lang="ru-RU" altLang="ru-RU" sz="1200" dirty="0"/>
              <a:t>Если Вы ранее заполняли предварительное заявление, то после выбора услуги Вам будет предложено использовать черновик заявления или создать новое заявление.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AB9DAB-1C28-470D-9270-22A0DF8700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5838" y="1568086"/>
            <a:ext cx="3370588" cy="18822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B5EA77-A5BD-4DB4-9BA2-06865D161B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71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46491" y="1221277"/>
            <a:ext cx="5766116" cy="314398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sp>
        <p:nvSpPr>
          <p:cNvPr id="6" name="Прямоугольник 5"/>
          <p:cNvSpPr/>
          <p:nvPr/>
        </p:nvSpPr>
        <p:spPr>
          <a:xfrm>
            <a:off x="349857" y="1403612"/>
            <a:ext cx="566275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Обращаем внимание родителей!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Для граждан, </a:t>
            </a:r>
            <a:r>
              <a:rPr lang="ru-RU" sz="12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относящихся к льготным категориям</a:t>
            </a:r>
            <a:r>
              <a:rPr 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появилась возможность отложенной/автоматической отправки заполненного заявления в момент открытия записи в 1 класс, для этого необходимо предоставить согласие во время заполнения предварительного заявления. Функционал доступен только во время заполнения предварительных заявлений до старта записи в 1 класс! </a:t>
            </a:r>
          </a:p>
          <a:p>
            <a:pPr marL="268288" indent="0"/>
            <a:endParaRPr lang="ru-RU" sz="1200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  <a:p>
            <a:pPr marL="268288" indent="0"/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У граждан, не относящихся к льготным категориям, 1 апреля текущего года будет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возможность отправить предварительные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заявления в назначенное время путем нажатия кнопки в личном кабинете ЕПГУ «Отправить заявление». </a:t>
            </a:r>
            <a:endParaRPr lang="en-US" sz="1200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D8744C3-253F-4A83-9231-5F61A842E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3676" y="1117914"/>
            <a:ext cx="1626601" cy="352905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4CA6A8B-70AF-48CA-9675-5FD2933B5A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7015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«Заполнить заявление».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231" y="1525816"/>
            <a:ext cx="3327491" cy="304196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60956E-46AC-45AC-84C9-3E7E75603F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42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 наличие льгот.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68" y="1482953"/>
            <a:ext cx="4083463" cy="30250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4C7107A-88E5-4B00-8D1E-BE342FA3AE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8669780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При наличии льготы необходимо выбрать значение из списка и нажать кнопку «Продолжить».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00" y="1992645"/>
            <a:ext cx="3749606" cy="26181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5A0C604-3B67-4E80-9C98-D83046347D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226369"/>
            <a:ext cx="4578839" cy="313889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538732"/>
            <a:ext cx="4263530" cy="261979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посещает ли старший ребенок образовательную организацию, в которую подается заявление.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Обращаем Ваше внимание на то, что </a:t>
            </a:r>
            <a:r>
              <a:rPr lang="ru-RU" b="1" dirty="0"/>
              <a:t>регистрация на закрепленной за общеобразовательной организацией территории</a:t>
            </a:r>
            <a:r>
              <a:rPr lang="ru-RU" dirty="0"/>
              <a:t> для данной категории детей при зачислении </a:t>
            </a:r>
            <a:r>
              <a:rPr lang="ru-RU" b="1" dirty="0"/>
              <a:t>учитываться не будет.</a:t>
            </a:r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552" y="1411516"/>
            <a:ext cx="3164814" cy="244458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B1D3F45-8D33-462E-B58E-9BE64BC7D9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7030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30885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04301" y="1415279"/>
            <a:ext cx="8045105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01.04.2026 до 23:59 30.06.2026 </a:t>
            </a:r>
            <a:r>
              <a:rPr lang="ru-RU" sz="1600" dirty="0"/>
              <a:t>– прием детей,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06.07.2026 до 23:59 0</a:t>
            </a:r>
            <a:r>
              <a:rPr lang="en-US" sz="1600" b="1" u="sng" dirty="0"/>
              <a:t>5</a:t>
            </a:r>
            <a:r>
              <a:rPr lang="ru-RU" sz="1600" b="1" u="sng" dirty="0"/>
              <a:t>.09.2026 – </a:t>
            </a:r>
            <a:r>
              <a:rPr lang="ru-RU" sz="1600" dirty="0"/>
              <a:t>прием детей, не зарегистрированных на территории, за которой закреплена конкретная образовательная организация, в том числе имеющих внеочередное, первоочередное и преимущественное право зачисления в муниципальные образовательные организации.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89F1BAA-4063-438A-B5A4-0C5F6C577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тип регистрации.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163" y="1411516"/>
            <a:ext cx="3672416" cy="33634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6732132-FDF1-499B-AEAC-63CDF4232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792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7131367" cy="4094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Указать, кем Вы приходитесь ребенку.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5386" y="1952903"/>
            <a:ext cx="4435068" cy="272036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104CF38-F366-419B-90DB-C718AD84D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2177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5"/>
            <a:ext cx="3803906" cy="29747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«Перейти к заявлению».</a:t>
            </a:r>
          </a:p>
          <a:p>
            <a:pPr marL="268288" indent="0"/>
            <a:endParaRPr lang="ru-RU" altLang="ru-RU" dirty="0"/>
          </a:p>
          <a:p>
            <a:pPr marL="268288" indent="0"/>
            <a:endParaRPr lang="ru-RU" altLang="ru-RU" dirty="0"/>
          </a:p>
          <a:p>
            <a:pPr marL="268288" indent="0"/>
            <a:endParaRPr 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340" y="1242978"/>
            <a:ext cx="3180049" cy="35068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F4540B0-8715-44DE-94AE-DF80595753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094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1" y="1059398"/>
            <a:ext cx="3753015" cy="3450567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21045" y="1491029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b="1" dirty="0"/>
              <a:t>Значение адреса постоянной регистрации заявителя подставляется значением, указанным в Личном кабинете пользователя портала </a:t>
            </a:r>
            <a:r>
              <a:rPr lang="ru-RU" altLang="ru-RU" b="1" dirty="0" err="1"/>
              <a:t>Госуслуг</a:t>
            </a:r>
            <a:r>
              <a:rPr lang="ru-RU" altLang="ru-RU" b="1" dirty="0"/>
              <a:t>.</a:t>
            </a:r>
          </a:p>
          <a:p>
            <a:pPr marL="268288" indent="0"/>
            <a:endParaRPr lang="ru-RU" altLang="ru-RU" b="1" dirty="0"/>
          </a:p>
          <a:p>
            <a:pPr marL="268288" indent="0"/>
            <a:r>
              <a:rPr lang="ru-RU" altLang="ru-RU" b="1" dirty="0"/>
              <a:t>При наличии несовпадений необходимо изменить адрес, нажав кнопку «Редактировать», после чего выбрать «Верно».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738" y="1365564"/>
            <a:ext cx="3652775" cy="247219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F32FF39-3064-49BC-A151-C3E43E851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2452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46491" y="1055533"/>
            <a:ext cx="4071006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8540" y="1275318"/>
            <a:ext cx="3985171" cy="276394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b="1" dirty="0"/>
              <a:t>Внимание! </a:t>
            </a:r>
          </a:p>
          <a:p>
            <a:pPr marL="268288" indent="0"/>
            <a:r>
              <a:rPr lang="ru-RU" altLang="ru-RU" dirty="0"/>
              <a:t>Значение в поле «Адрес» должно быть указано в соответствии со значением «Наименование территориальной единицы» Перечня муниципальных общеобразовательных организаций, закрепляемых за территориями муниципального образования «город Екатеринбург», утвержденного Постановлением Администрации города Екатеринбурга от 14.03.2023 № 593.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4957" y="1117914"/>
            <a:ext cx="2712923" cy="183610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16" y="1922446"/>
            <a:ext cx="2512870" cy="201354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5492" y="3995285"/>
            <a:ext cx="37314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8288" indent="0" algn="ctr"/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В случае отсутствия нужного значения «Адреса» в 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предложенных</a:t>
            </a:r>
            <a:r>
              <a:rPr lang="ru-RU" altLang="ru-RU" sz="12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 вариантах необходимо выбрать «Укажите адрес вручную».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621" y="2145059"/>
            <a:ext cx="818147" cy="2956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148627" y="3418817"/>
            <a:ext cx="777393" cy="24378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D38037FE-C942-4233-98C1-F3B827C07B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128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18054" y="1411515"/>
            <a:ext cx="4198288" cy="280529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15245" y="1797331"/>
            <a:ext cx="3803906" cy="19200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постоянной регистрации необходимо указать временную регистрацию -последовательно ввести населенный пункт, улица,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330" y="1411515"/>
            <a:ext cx="3344749" cy="245317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089C9D-1A07-4012-A425-408D0D11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7208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8773159" cy="753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Указать, прописан ли ребенок по этому адресу.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831" y="1944640"/>
            <a:ext cx="4434648" cy="25081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43AE096-672C-4258-9D7C-FA54D5514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11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0" y="1388160"/>
            <a:ext cx="4578839" cy="2463030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67497" y="1753133"/>
            <a:ext cx="4184016" cy="15307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если ребенок прописан по другому адресу, необходимо последовательно ввести населенный пункт, улицу, дом, номер квартиры.</a:t>
            </a:r>
          </a:p>
          <a:p>
            <a:pPr marL="179388" indent="0"/>
            <a:r>
              <a:rPr lang="ru-RU" altLang="ru-RU" dirty="0"/>
              <a:t>Если не нашли нужный адрес, то выбрать «Уточнить адрес».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465" y="1558756"/>
            <a:ext cx="3320339" cy="232423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61EFB6E-877A-42C2-8C90-4267E941AE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82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46492" y="1192696"/>
            <a:ext cx="3999506" cy="369735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08049" y="1330422"/>
            <a:ext cx="3964546" cy="341942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179388" indent="0"/>
            <a:r>
              <a:rPr lang="ru-RU" altLang="ru-RU" dirty="0"/>
              <a:t>Необходимо заранее ознакомиться с перечнем общеобразовательных организаций, закрепленных за адресом регистрации ребенка. </a:t>
            </a:r>
            <a:r>
              <a:rPr lang="ru-RU" dirty="0"/>
              <a:t>Постановление Администрации города Екатеринбурга</a:t>
            </a:r>
          </a:p>
          <a:p>
            <a:pPr marL="179388" indent="0"/>
            <a:r>
              <a:rPr lang="ru-RU" dirty="0"/>
              <a:t>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dirty="0"/>
              <a:t> размещено на сайте Департамента образования в разделе «Документы».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altLang="ru-RU" dirty="0"/>
              <a:t>Выберите школу из доступных для записи значений, закреплённых за адресом регистрации ребенка.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1924" y="1374524"/>
            <a:ext cx="3326130" cy="32004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92E8EF1-D963-4AD7-91EB-466C9F83F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807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213945"/>
            <a:ext cx="8366199" cy="294351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 случае отсутствия школы в предложенном списке для записи, необходимо выбрать «Нет нужной школы», затем «Указать вручную».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07" y="1887912"/>
            <a:ext cx="3095808" cy="22695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298" y="2333188"/>
            <a:ext cx="2622391" cy="226954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F734F83-FF8C-45DB-A1F8-277190919C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511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8298" y="1550449"/>
            <a:ext cx="8302911" cy="223436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свидетельство о рождении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043525" y="1427147"/>
            <a:ext cx="8100475" cy="13394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Выбрать данные ребенка из вашего профиля Личного кабинета.</a:t>
            </a:r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017" y="2025707"/>
            <a:ext cx="4033074" cy="24290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71A359D-305E-47F9-AC19-F10C2D7F61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694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99647" y="1654673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данные ребёнка.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7057" y="1324667"/>
            <a:ext cx="2323399" cy="30759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834E4F5-62FF-442D-9D23-ACBD7C61BF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74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370994" y="1024444"/>
            <a:ext cx="8383868" cy="13729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dirty="0"/>
              <a:t>Указать данные свидетельства о рождении ребенка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128F164-461D-4F57-97CF-5AAC45DF22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577" y="1651563"/>
            <a:ext cx="1679764" cy="290766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7965405-18B0-419B-A404-787713AEE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6513" y="1501092"/>
            <a:ext cx="1232806" cy="315633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C2EBD56-9103-46B5-9105-05268AEBF6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490" y="1625429"/>
            <a:ext cx="1354358" cy="295993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BD2BC6A-955E-4CF8-884F-EF4B707ED0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87806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65722" y="2235028"/>
            <a:ext cx="2124539" cy="11999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имеет ли ребенок российское гражданство.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0831387-C3CE-4CF4-B1B9-B036D455D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000" y="1524662"/>
            <a:ext cx="1735948" cy="29853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C8DB22D-A182-4C6A-A18E-DE14A708F0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7014" y="1158459"/>
            <a:ext cx="1315830" cy="3215442"/>
          </a:xfrm>
          <a:prstGeom prst="rect">
            <a:avLst/>
          </a:prstGeom>
        </p:spPr>
      </p:pic>
      <p:sp>
        <p:nvSpPr>
          <p:cNvPr id="10" name="Google Shape;103;p15">
            <a:extLst>
              <a:ext uri="{FF2B5EF4-FFF2-40B4-BE49-F238E27FC236}">
                <a16:creationId xmlns:a16="http://schemas.microsoft.com/office/drawing/2014/main" xmlns="" id="{4E1A2A27-4626-40EB-983F-B7E8AAEE9B1E}"/>
              </a:ext>
            </a:extLst>
          </p:cNvPr>
          <p:cNvSpPr txBox="1">
            <a:spLocks/>
          </p:cNvSpPr>
          <p:nvPr/>
        </p:nvSpPr>
        <p:spPr>
          <a:xfrm>
            <a:off x="4347536" y="1207618"/>
            <a:ext cx="1735948" cy="20548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altLang="ru-RU" b="1" dirty="0"/>
              <a:t>Если ребенок не имеет российское гражданство, необходимо указать гражданство.</a:t>
            </a:r>
          </a:p>
          <a:p>
            <a:pPr marL="179388" indent="0"/>
            <a:endParaRPr lang="ru-RU" altLang="ru-RU" b="1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B293D3B-9F20-45B6-8FAC-011EA4007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8657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1674" y="1411517"/>
            <a:ext cx="5151957" cy="126134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при заполнении была указана льгота преимущественного зачисления ребенка в школу, необходимо указать сведения о ребенке, который обучается в выбранной школе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34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FEE5204-651B-46BF-82B1-090BDEB09E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6896" y="1247631"/>
            <a:ext cx="1893742" cy="36116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DAB8B16-9E3D-4757-AD11-E46F707354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30640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3339563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не имеет российского гражданства, указать необходимость в дополнительном языке для обучения в качестве родного.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35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887" y="1335880"/>
            <a:ext cx="3941084" cy="346789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B68687F-ACC5-46B8-B806-2303CCF3EE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222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80816" y="1411516"/>
            <a:ext cx="5067159" cy="29025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ребёнок имеет российское гражданство, выбрать язык обучения и родной язык.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36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6FC8E17-756F-460F-9C70-032F68E15A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6492" y="1169419"/>
            <a:ext cx="1303856" cy="358043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B39D8B7-8471-44B3-87A8-DAED0BE88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1674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08127" y="1380118"/>
            <a:ext cx="7322405" cy="165211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Указать, необходимы ли ребёнку специальные условия.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37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4100" y="1977437"/>
            <a:ext cx="3535800" cy="256040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C922074-EE31-4FAE-B3A6-0452F76CC3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19775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77908" y="1432781"/>
            <a:ext cx="5630523" cy="12088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Если ребенку нужны специальные условия, то необходимо выбрать адаптированную образовательную программу и особенность развития 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38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FFE449F2-11D1-4B09-A7F8-2E3E0E036B0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1744"/>
          <a:stretch/>
        </p:blipFill>
        <p:spPr>
          <a:xfrm>
            <a:off x="5908431" y="1237815"/>
            <a:ext cx="1633415" cy="35120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2EA2447-BCA2-46E1-9992-6987C21E81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25276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401" y="1708501"/>
            <a:ext cx="4489768" cy="29572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Проверить данные заявителя.</a:t>
            </a:r>
          </a:p>
          <a:p>
            <a:pPr marL="179388" indent="0" algn="ctr"/>
            <a:r>
              <a:rPr lang="ru-RU" altLang="ru-RU" b="1" dirty="0"/>
              <a:t>Если в указанных данных содержится ошибка, выбрать «редактировать».</a:t>
            </a:r>
          </a:p>
          <a:p>
            <a:pPr marL="179388" indent="0" algn="ctr"/>
            <a:endParaRPr lang="ru-RU" altLang="ru-RU" b="1" dirty="0"/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39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591" y="1241367"/>
            <a:ext cx="2461598" cy="35084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11152F5-986D-45DF-8F30-747EB29FD2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305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3850" y="381664"/>
            <a:ext cx="6302231" cy="97413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 (для граждан иностранных государств и лиц без гражданства):</a:t>
            </a:r>
            <a:endParaRPr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57811" y="1500592"/>
            <a:ext cx="8302911" cy="300937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заявителя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удостоверяющий личность ребенка;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подтверждающие родство заявителя (заявителей) (или законность представления прав ребенка);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документов, подтверждающих законность нахождения ребенка и его законного (законных) представителя (представителей) на территории Российской Федерации;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документы, подтверждающих прохождение государственной дактилоскопической регистрации ребенка;</a:t>
            </a:r>
          </a:p>
          <a:p>
            <a:pPr marL="109728" indent="0"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документ, подтверждающий внеочередное, первоочередное и преимущественное право зачисления в муниципальное образовательные организации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медицинское заключение об отсутствии у ребенка инфекционных заболеваний, представляющих опасность для окружающих.</a:t>
            </a:r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  <a:p>
            <a:pPr marL="365760" indent="-256032">
              <a:buFont typeface="Georgia"/>
              <a:buChar char="•"/>
              <a:defRPr/>
            </a:pPr>
            <a:endParaRPr 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002A83E-B72E-48EC-8DF0-BDA3063084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1646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964382" y="1364942"/>
            <a:ext cx="6904722" cy="52669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altLang="ru-RU" b="1" dirty="0"/>
              <a:t>Подтвердить контактный номер телефона и электронную почту.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40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382" y="1995619"/>
            <a:ext cx="3125660" cy="18566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715" y="1995619"/>
            <a:ext cx="3097722" cy="185663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010476D-D14C-40D6-8BE9-A52ABFCC15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89818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26109" y="1599085"/>
            <a:ext cx="4708599" cy="151143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altLang="ru-RU" b="1" dirty="0"/>
              <a:t>Указать данные второго родителя (законного представителя) ребенка (при наличии).</a:t>
            </a:r>
          </a:p>
          <a:p>
            <a:pPr marL="179388" indent="0"/>
            <a:endParaRPr lang="ru-RU" altLang="ru-RU" b="1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41</a:t>
            </a:fld>
            <a:endParaRPr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6DB121-5FDF-45F1-B5BD-FB745795F0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872" t="15802" r="40940" b="11111"/>
          <a:stretch/>
        </p:blipFill>
        <p:spPr>
          <a:xfrm>
            <a:off x="5134708" y="1117914"/>
            <a:ext cx="1283881" cy="37201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C5CE8B-1406-4083-B09C-A6B23674E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65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294198" y="1097280"/>
            <a:ext cx="547049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3498" y="1295750"/>
            <a:ext cx="5192172" cy="347212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Гражданам, </a:t>
            </a:r>
            <a:r>
              <a:rPr lang="ru-RU" sz="1400" b="1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относящимся к льготным категориям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, необходимо выбрать способ отправки заявления в момент открытия записи в 1 класс.</a:t>
            </a:r>
          </a:p>
          <a:p>
            <a:pPr marL="179388" indent="0"/>
            <a:endParaRPr lang="ru-RU" altLang="ru-RU" b="1" dirty="0"/>
          </a:p>
          <a:p>
            <a:pPr marL="179388" indent="0"/>
            <a:r>
              <a:rPr lang="ru-RU" altLang="ru-RU" b="1" u="sng" dirty="0"/>
              <a:t>ВНИМАНИЕ:</a:t>
            </a:r>
          </a:p>
          <a:p>
            <a:pPr marL="179388" indent="0"/>
            <a:r>
              <a:rPr lang="ru-RU" altLang="ru-RU" b="1" dirty="0"/>
              <a:t>В случае, если сведения, указанные в подлинниках документов или полученные в результате межведомственного взаимодействия, не будут соответствовать сведениям, указанным в заявлении, такие заявления будут отклонены в соответствии с пунктом 21 Административного регламента предоставления услуги (Постановление Администрации города Екатеринбурга от 31.03.2023 № 779).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42</a:t>
            </a:fld>
            <a:endParaRPr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6159185-33C0-4331-8787-2370C3BD3C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2613" y="1230520"/>
            <a:ext cx="1633920" cy="361182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EA34856-C743-4D74-A357-2CDBDBE3FC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74179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928" y="1513605"/>
            <a:ext cx="4700257" cy="3074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179388" indent="0" algn="ctr"/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Если было дано согласие на отложенную/автоматическую отправку, то у заявителя до момента старта записи есть возможность внести изменения в заявление или отказаться от </a:t>
            </a:r>
            <a:r>
              <a:rPr lang="ru-RU" sz="1400" b="1" dirty="0" err="1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автоотправки</a:t>
            </a:r>
            <a:r>
              <a:rPr lang="ru-RU" sz="1400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</a:rPr>
              <a:t>.</a:t>
            </a:r>
            <a:endParaRPr lang="ru-RU" altLang="ru-RU" b="1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43</a:t>
            </a:fld>
            <a:endParaRPr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B9B6F77-8730-4799-A859-312EF46A4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A04B05F-4170-4B9A-844F-4F67E81FE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0222"/>
          <a:stretch/>
        </p:blipFill>
        <p:spPr>
          <a:xfrm>
            <a:off x="5341226" y="1200413"/>
            <a:ext cx="1466991" cy="35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746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56178" y="1272968"/>
            <a:ext cx="6020770" cy="3569375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3" y="1411515"/>
            <a:ext cx="5873091" cy="171463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179388" indent="0"/>
            <a:r>
              <a:rPr lang="ru-RU" altLang="ru-RU" dirty="0"/>
              <a:t>Черновик заявления сохранен и будет отображаться в Личном кабинета портала Госуслуг.</a:t>
            </a:r>
          </a:p>
          <a:p>
            <a:pPr marL="179388" indent="0"/>
            <a:endParaRPr lang="ru-RU" altLang="ru-RU" dirty="0"/>
          </a:p>
          <a:p>
            <a:pPr marL="179388" indent="0"/>
            <a:r>
              <a:rPr lang="ru-RU" b="1" dirty="0"/>
              <a:t>ВНИМАНИЕ!</a:t>
            </a:r>
            <a:r>
              <a:rPr lang="ru-RU" dirty="0"/>
              <a:t> </a:t>
            </a:r>
            <a:r>
              <a:rPr lang="ru-RU" b="1" dirty="0"/>
              <a:t>В случае подачи заявлений с использованием Единого портала, </a:t>
            </a:r>
            <a:r>
              <a:rPr lang="ru-RU" b="1" u="sng" dirty="0"/>
              <a:t>номер заявления присваивается во время создания предварительного заявления, при этом временем регистрации заявления в системе является время нажатия на кнопку «Отправить заявление», либо время отправки заявления с ЕПГУ – для заявлений, отправленным автоматически.</a:t>
            </a:r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44</a:t>
            </a:fld>
            <a:endParaRPr/>
          </a:p>
        </p:txBody>
      </p:sp>
      <p:sp>
        <p:nvSpPr>
          <p:cNvPr id="6" name="Google Shape;103;p15"/>
          <p:cNvSpPr txBox="1">
            <a:spLocks/>
          </p:cNvSpPr>
          <p:nvPr/>
        </p:nvSpPr>
        <p:spPr>
          <a:xfrm>
            <a:off x="387981" y="3241983"/>
            <a:ext cx="5880517" cy="1639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 b="0" i="0" u="none" strike="noStrike" cap="none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Montserrat"/>
              <a:buNone/>
              <a:defRPr sz="2400" b="0" i="0" u="none" strike="noStrike" cap="non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179388" indent="0"/>
            <a:r>
              <a:rPr lang="ru-RU" dirty="0"/>
              <a:t>По рекомендации </a:t>
            </a:r>
            <a:r>
              <a:rPr lang="ru-RU" dirty="0" err="1"/>
              <a:t>Минцифры</a:t>
            </a:r>
            <a:r>
              <a:rPr lang="ru-RU" dirty="0"/>
              <a:t> РФ перед началом приема заявлений пользователю нужно авторизоваться в ЕСИА и зайти в раздел с черновиками заявлений - сессия длится 30 минут. Находясь в разделе черновиков, при наступлении старта подачи заявления кнопка «Отправить заявление» станет активной - это произойдет автоматически, страницу обновлять при этом не нужно.</a:t>
            </a:r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179388" indent="0"/>
            <a:endParaRPr lang="ru-RU" altLang="ru-RU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7485EDF-4AE7-407E-BB0F-A257F328F2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76" y="1272969"/>
            <a:ext cx="1088908" cy="34368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37AD76B-FFC7-4F73-ACD1-A2254AFA5B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5155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45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1703" y="1859067"/>
            <a:ext cx="5836504" cy="21128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85352" y="1928627"/>
            <a:ext cx="2114525" cy="38579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309900" y="1267006"/>
            <a:ext cx="6720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7030A0"/>
                </a:solidFill>
                <a:latin typeface="Montserrat SemiBold" panose="020B0604020202020204" charset="-52"/>
              </a:rPr>
              <a:t>Подтверждение факта получения заявления системой ведомства</a:t>
            </a:r>
          </a:p>
        </p:txBody>
      </p:sp>
      <p:cxnSp>
        <p:nvCxnSpPr>
          <p:cNvPr id="9" name="Прямая со стрелкой 8"/>
          <p:cNvCxnSpPr>
            <a:cxnSpLocks/>
          </p:cNvCxnSpPr>
          <p:nvPr/>
        </p:nvCxnSpPr>
        <p:spPr>
          <a:xfrm flipH="1">
            <a:off x="3933526" y="1598277"/>
            <a:ext cx="1462298" cy="53532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910C4DC-2C9C-4DBF-97E0-7A31C3FE7E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374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99071" y="121449"/>
            <a:ext cx="7030529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ЕПГУ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46</a:t>
            </a:fld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755374" y="1268083"/>
            <a:ext cx="803494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 принято к рассмотрению:</a:t>
            </a:r>
          </a:p>
          <a:p>
            <a:endParaRPr lang="ru-RU" b="1" dirty="0">
              <a:solidFill>
                <a:srgbClr val="1C1466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Заявление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принято</a:t>
            </a:r>
            <a:r>
              <a:rPr lang="en-US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.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Вам необходимо лично подтвердить сведения, указанные в заявлении, путем представления оригиналов документов, подтверждающих внеочередное, первоочередное или преимущественное право зачисления ребенка в выбранную общеобразовательную организацию в часы работы приемной комиссии или в ГБУ СО «Многофункциональный центр предоставления муниципальных и государственных услуг» (с адресами ближайших офисов ГБУ СО «Многофункциональный центр предоставления муниципальных и государственных услуг» можно ознакомиться на официальном сайте учреждения – mfc66.ru, в разделе «Офисы») 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срок до 30 июня текущего года </a:t>
            </a:r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1 апреля по 30 июня текущего года)</a:t>
            </a:r>
          </a:p>
          <a:p>
            <a:r>
              <a:rPr lang="ru-RU" u="sng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в течение пяти рабочих дней с даты регистрации заявления </a:t>
            </a:r>
          </a:p>
          <a:p>
            <a:r>
              <a:rPr lang="ru-RU" dirty="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(для заявлений, поданных в период с 6 июля по 5 сентября). 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0A366A7-0E9B-4B85-9637-BE3B9E8D7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7992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246491" y="1059398"/>
            <a:ext cx="4578839" cy="3830653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318781"/>
            <a:ext cx="6425985" cy="513907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очереди в 1 класс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16072" y="1209026"/>
            <a:ext cx="4239676" cy="35810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indent="0"/>
            <a:r>
              <a:rPr lang="ru-RU" dirty="0"/>
              <a:t>Узнать номер очереди, в соответствии с номером заявления, зарегистрированным в региональной государственной информационной системе, возможно на Официальном портале Екатеринбурга (</a:t>
            </a:r>
            <a:r>
              <a:rPr lang="ru-RU" dirty="0" err="1"/>
              <a:t>екатеринбург.рф</a:t>
            </a:r>
            <a:r>
              <a:rPr lang="ru-RU" dirty="0"/>
              <a:t>, «Жителям» – «Образование» – «</a:t>
            </a:r>
            <a:r>
              <a:rPr lang="ru-RU" b="1" dirty="0"/>
              <a:t>Проверка очереди в 1 класс</a:t>
            </a:r>
            <a:r>
              <a:rPr lang="ru-RU" dirty="0"/>
              <a:t>» – 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</a:t>
            </a:r>
            <a:r>
              <a:rPr lang="ru-RU" b="1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//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екатеринбург.рф/жителям/образование/proverka-zapisi-v-shkolu</a:t>
            </a:r>
            <a:r>
              <a:rPr lang="ru-RU" u="sng" dirty="0">
                <a:solidFill>
                  <a:schemeClr val="tx2">
                    <a:lumMod val="50000"/>
                  </a:schemeClr>
                </a:solidFill>
              </a:rPr>
              <a:t>)</a:t>
            </a:r>
          </a:p>
          <a:p>
            <a:pPr marL="0" indent="0"/>
            <a:endParaRPr lang="ru-RU" b="1" dirty="0"/>
          </a:p>
          <a:p>
            <a:pPr marL="0" indent="0"/>
            <a:r>
              <a:rPr lang="ru-RU" b="1" dirty="0"/>
              <a:t>Важно!</a:t>
            </a:r>
            <a:r>
              <a:rPr lang="ru-RU" dirty="0"/>
              <a:t> Заявления, зарегистрированные в отношении ребенка, имеющего внеочередное, первоочередное или преимущественное право зачисления в учреждение, выстраиваются в очередь без учета даты и времени подачи заявления.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47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0742" y="1169271"/>
            <a:ext cx="3108625" cy="331100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901624" y="3629079"/>
            <a:ext cx="1124125" cy="3691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 стрелкой 4"/>
          <p:cNvCxnSpPr>
            <a:cxnSpLocks/>
          </p:cNvCxnSpPr>
          <p:nvPr/>
        </p:nvCxnSpPr>
        <p:spPr>
          <a:xfrm>
            <a:off x="4341555" y="2656203"/>
            <a:ext cx="1560069" cy="9728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C0DC76A-DCB1-4009-9FD5-483CBB0C46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6305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71559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17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48</a:t>
            </a:fld>
            <a:endParaRPr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33C9FDA8-821F-46DD-8ED2-0F1AC77965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8581833"/>
              </p:ext>
            </p:extLst>
          </p:nvPr>
        </p:nvGraphicFramePr>
        <p:xfrm>
          <a:off x="1024298" y="1128764"/>
          <a:ext cx="6830171" cy="3534177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2132380">
                  <a:extLst>
                    <a:ext uri="{9D8B030D-6E8A-4147-A177-3AD203B41FA5}">
                      <a16:colId xmlns:a16="http://schemas.microsoft.com/office/drawing/2014/main" xmlns="" val="3625880089"/>
                    </a:ext>
                  </a:extLst>
                </a:gridCol>
                <a:gridCol w="1240404">
                  <a:extLst>
                    <a:ext uri="{9D8B030D-6E8A-4147-A177-3AD203B41FA5}">
                      <a16:colId xmlns:a16="http://schemas.microsoft.com/office/drawing/2014/main" xmlns="" val="1727425385"/>
                    </a:ext>
                  </a:extLst>
                </a:gridCol>
                <a:gridCol w="3457387">
                  <a:extLst>
                    <a:ext uri="{9D8B030D-6E8A-4147-A177-3AD203B41FA5}">
                      <a16:colId xmlns:a16="http://schemas.microsoft.com/office/drawing/2014/main" xmlns="" val="252462376"/>
                    </a:ext>
                  </a:extLst>
                </a:gridCol>
              </a:tblGrid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Район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Телефон</a:t>
                      </a: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Ф.И.О.</a:t>
                      </a:r>
                    </a:p>
                  </a:txBody>
                  <a:tcPr marL="7457" marR="7457" marT="7457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403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Академический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Лисова Наталья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170617861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Верх-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Исетский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304-12-64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Иваницкая Наталья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3011170305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Железнодорожный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304 - 16-31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Крепец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Владимировна, 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39607563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Кировский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304-16-36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Нигаматова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Эльмира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Тимергазиевна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3343232651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Ленинский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304-16-41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Коржановская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Ольга Анатольевна,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3609857446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Октябрьский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304-12-71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Макарова Наталия Александровна,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4050612629"/>
                  </a:ext>
                </a:extLst>
              </a:tr>
              <a:tr h="30055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Орджоникидзевский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304-12-57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Юрочкина Наталья Александровна, </a:t>
                      </a: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зам.начальника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1524445163"/>
                  </a:ext>
                </a:extLst>
              </a:tr>
              <a:tr h="34012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Чкаловский район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304-16-51 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Склюева</a:t>
                      </a: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 Ирина Васильевна, зам. начальника РУО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2165338763"/>
                  </a:ext>
                </a:extLst>
              </a:tr>
              <a:tr h="60732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Департамент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304-12-44,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304-12-43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специалисты отдела,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Шарипова Екатерина Эдуардовна,</a:t>
                      </a:r>
                      <a:b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</a:b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Montserrat SemiBold" panose="020B0604020202020204" charset="-52"/>
                        </a:rPr>
                        <a:t>начальник отдела Департамента образования</a:t>
                      </a:r>
                      <a:endParaRPr lang="ru-RU" sz="1050" b="1" dirty="0">
                        <a:solidFill>
                          <a:srgbClr val="002060"/>
                        </a:solidFill>
                        <a:effectLst/>
                        <a:latin typeface="Montserrat SemiBold" panose="020B0604020202020204" charset="-52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7457" marR="7457" marT="7457" marB="0"/>
                </a:tc>
                <a:extLst>
                  <a:ext uri="{0D108BD9-81ED-4DB2-BD59-A6C34878D82A}">
                    <a16:rowId xmlns:a16="http://schemas.microsoft.com/office/drawing/2014/main" xmlns="" val="2779519934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C1C9EC-78D4-4B07-8214-A4BBCDBA4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1931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92697" y="1059399"/>
            <a:ext cx="6368994" cy="3266111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>
              <a:solidFill>
                <a:srgbClr val="002060"/>
              </a:solidFill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147684" y="39755"/>
            <a:ext cx="7012905" cy="90089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1400" b="1" dirty="0"/>
              <a:t>Департаментом образования</a:t>
            </a:r>
            <a:r>
              <a:rPr lang="ru-RU" sz="1400" dirty="0"/>
              <a:t> </a:t>
            </a:r>
            <a:r>
              <a:rPr lang="ru-RU" sz="1400" b="1" dirty="0"/>
              <a:t>с 16 марта 2026 года</a:t>
            </a:r>
            <a:br>
              <a:rPr lang="ru-RU" sz="1400" b="1" dirty="0"/>
            </a:br>
            <a:r>
              <a:rPr lang="ru-RU" sz="1400" b="1" dirty="0"/>
              <a:t>организована работа «горячей линии» по приему детей в 1-й класс</a:t>
            </a:r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altLang="ru-RU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49</a:t>
            </a:fld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7D5FA68-12E1-4D58-91D5-B9AAAAB5B482}"/>
              </a:ext>
            </a:extLst>
          </p:cNvPr>
          <p:cNvSpPr txBox="1"/>
          <p:nvPr/>
        </p:nvSpPr>
        <p:spPr>
          <a:xfrm>
            <a:off x="1383525" y="1428179"/>
            <a:ext cx="5804453" cy="24591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правового обеспечения приема детей в первый класс: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304-12-41 Семенова Татьяна Александровна и Меняйлова Елена Валерьевна.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i="1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По вопросам подачи заявления через Единый портал государственных и муниципальных услуг: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sz="1600" dirty="0">
                <a:solidFill>
                  <a:srgbClr val="002060"/>
                </a:solidFill>
                <a:effectLst/>
                <a:latin typeface="Montserrat SemiBold" panose="020B0604020202020204" charset="-52"/>
                <a:ea typeface="Calibri" panose="020F0502020204030204" pitchFamily="34" charset="0"/>
                <a:cs typeface="Times New Roman" panose="02020603050405020304" pitchFamily="18" charset="0"/>
              </a:rPr>
              <a:t>304-12-50 Обухова Кристина Викторовна.</a:t>
            </a:r>
            <a:endParaRPr lang="ru-RU" sz="1200" dirty="0">
              <a:solidFill>
                <a:srgbClr val="002060"/>
              </a:solidFill>
              <a:effectLst/>
              <a:latin typeface="Montserrat SemiBold" panose="020B0604020202020204" charset="-52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4050A1-CDAE-498C-A19C-6AD853DE9D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2600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170407"/>
            <a:ext cx="8302911" cy="207514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и дети граждан, пребывавших в добровольческих формированиях, погибших (умерших)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24.06.2023 № 281-ФЗ «О внесении изменений в статьи 19 и 24 Федерального закона «О статусе военнослужащего» и Федеральный закон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ECC604-91AD-4428-B185-1F816ABBB398}"/>
              </a:ext>
            </a:extLst>
          </p:cNvPr>
          <p:cNvSpPr txBox="1"/>
          <p:nvPr/>
        </p:nvSpPr>
        <p:spPr>
          <a:xfrm>
            <a:off x="525585" y="3124970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188187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внеочередного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28952" y="1319917"/>
            <a:ext cx="7835110" cy="38975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сотрудника, погибшего (умершего) при выполнении задач в специальной военной операции либо позднее указанного периода, но вследствие увечья (ранения, травмы, контузии) или заболевания, полученных при выполнении задач в ходе проведения специальной военной операции, в том числе усыновленные (удочеренные) или находящиеся под опекой или попечительством в семье, включая приемную семью, либо в случаях, предусмотренных законами субъектов Российской Федерации, патронатную семью </a:t>
            </a:r>
            <a:r>
              <a:rPr lang="ru-RU" sz="1200" b="1" dirty="0">
                <a:latin typeface="Montserrat" panose="00000500000000000000" pitchFamily="2" charset="-52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03.07.2016 № 226-ФЗ «О войсках национальной гвардии Российской Федерации»)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0DD09D-FFCD-4C83-9168-8E624E0164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06BE022F-73FF-43A5-9998-D7986C4B7F97}"/>
              </a:ext>
            </a:extLst>
          </p:cNvPr>
          <p:cNvSpPr txBox="1"/>
          <p:nvPr/>
        </p:nvSpPr>
        <p:spPr>
          <a:xfrm>
            <a:off x="707666" y="2965944"/>
            <a:ext cx="733905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</a:t>
            </a:r>
            <a:b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</a:b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2488222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97069"/>
            <a:ext cx="6425985" cy="846122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/>
              <a:t>Правом первоочередного приема будут пользоваться следующие категории детей: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596348" y="1210162"/>
            <a:ext cx="7991062" cy="218456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сотрудников, имеющих специальные звания и проходящих службу в учреждениях и органах уголовно-исполнительной системы, органах принудительного исполнения РФ, федеральной противопожарной службы Государственной противопожарной службы, таможенных органов РФ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сотрудников полиции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07.02.2011 № 3-ФЗ «О полиции»);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200" dirty="0"/>
              <a:t>дети военнослужащих по месту жительства их семей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Федеральный закон от 27.05.1998 № 76-ФЗ «О статусе военнослужащих»)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522A531-8552-47D8-B68A-BA42332820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FFF75C8-5992-41B3-93DB-A17DF8138EED}"/>
              </a:ext>
            </a:extLst>
          </p:cNvPr>
          <p:cNvSpPr txBox="1"/>
          <p:nvPr/>
        </p:nvSpPr>
        <p:spPr>
          <a:xfrm>
            <a:off x="676654" y="3228333"/>
            <a:ext cx="672709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179388" algn="just"/>
            <a:r>
              <a:rPr lang="ru-RU" sz="1200" b="1" dirty="0">
                <a:solidFill>
                  <a:srgbClr val="1C1466"/>
                </a:solidFill>
                <a:latin typeface="Montserrat SemiBold"/>
                <a:sym typeface="Montserrat SemiBold"/>
              </a:rPr>
              <a:t>Обращаем внимание родителей! </a:t>
            </a:r>
          </a:p>
          <a:p>
            <a:pPr marL="179388" indent="0" algn="just"/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Для данной категории детей при зачислении в образовательную организацию регистрация на закрепленной за образовательной организацией территории будет учитываться (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Постановление Администрации города Екатеринбурга </a:t>
            </a:r>
            <a:r>
              <a:rPr lang="ru-RU" sz="1200" dirty="0">
                <a:solidFill>
                  <a:srgbClr val="1C1466"/>
                </a:solidFill>
                <a:latin typeface="Montserrat SemiBold"/>
                <a:sym typeface="Montserrat SemiBold"/>
              </a:rPr>
              <a:t> от 02.03.2023 № 493 «О закреплении муниципальных общеобразовательных организаций за территориями муниципального образования «город Екатеринбург» (с изменениями).</a:t>
            </a:r>
          </a:p>
        </p:txBody>
      </p:sp>
    </p:spTree>
    <p:extLst>
      <p:ext uri="{BB962C8B-B14F-4D97-AF65-F5344CB8AC3E}">
        <p14:creationId xmlns:p14="http://schemas.microsoft.com/office/powerpoint/2010/main" val="380211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492982" y="1097280"/>
            <a:ext cx="8286058" cy="3745064"/>
          </a:xfrm>
          <a:prstGeom prst="roundRect">
            <a:avLst/>
          </a:prstGeom>
          <a:gradFill>
            <a:gsLst>
              <a:gs pos="0">
                <a:schemeClr val="accent5">
                  <a:tint val="50000"/>
                  <a:satMod val="300000"/>
                </a:schemeClr>
              </a:gs>
              <a:gs pos="35000">
                <a:schemeClr val="accent5">
                  <a:tint val="37000"/>
                  <a:satMod val="300000"/>
                </a:schemeClr>
              </a:gs>
              <a:gs pos="100000">
                <a:schemeClr val="accent5">
                  <a:tint val="15000"/>
                  <a:satMod val="350000"/>
                  <a:lumMod val="92000"/>
                  <a:lumOff val="8000"/>
                  <a:alpha val="92000"/>
                </a:schemeClr>
              </a:gs>
            </a:gsLst>
            <a:lin ang="16200000" scaled="1"/>
          </a:gra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181303"/>
            <a:ext cx="6425985" cy="85116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lnSpc>
                <a:spcPct val="107000"/>
              </a:lnSpc>
            </a:pPr>
            <a:r>
              <a:rPr lang="ru-RU" sz="2000" b="1" dirty="0"/>
              <a:t>Правом преимущественного приема будут пользоваться следующие категории детей:  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92982" y="1617863"/>
            <a:ext cx="8054672" cy="214839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9388" indent="-9525" algn="just"/>
            <a:r>
              <a:rPr lang="ru-RU" sz="1200" dirty="0"/>
              <a:t>Дети, в том числе усыновленные (удочеренные) или находящиеся под опекой или попечительством в семье, включая приемную семью,  либо в случаях, предусмотренных законами субъектов Российской Федерации, патронатную семью, при приеме в образовательную организацию, в которой обучаются их брат и (или) сестра (полнородные и неполнородные, усыновленные (удочеренные), дети, опекунами (попечителями) которых являются родители (законные представители) этих детей, или дети, родителями (законными представителями) которых являются опекуны (попечители) этих детей, за исключением случаев, предусмотренных частями 5 и 6 статьи 67 Федерального закона от 29.12.2012 № 273-ФЗ «Об образовании в Российской Федерации</a:t>
            </a:r>
            <a:r>
              <a:rPr lang="ru-RU" sz="1200" dirty="0">
                <a:solidFill>
                  <a:schemeClr val="accent1"/>
                </a:solidFill>
              </a:rPr>
              <a:t>»</a:t>
            </a:r>
            <a:r>
              <a:rPr lang="ru-RU" b="1" dirty="0">
                <a:solidFill>
                  <a:schemeClr val="accent1"/>
                </a:solidFill>
                <a:effectLst/>
                <a:latin typeface="Montserrat" panose="00000500000000000000" pitchFamily="2" charset="-52"/>
                <a:ea typeface="Calibri" panose="020F0502020204030204" pitchFamily="34" charset="0"/>
                <a:cs typeface="Liberation Serif" panose="02020603050405020304" pitchFamily="18" charset="0"/>
              </a:rPr>
              <a:t> </a:t>
            </a:r>
            <a:r>
              <a:rPr lang="ru-RU" sz="1200" b="1" dirty="0">
                <a:solidFill>
                  <a:schemeClr val="accent1"/>
                </a:solidFill>
                <a:latin typeface="Montserrat" panose="00000500000000000000" pitchFamily="2" charset="-52"/>
              </a:rPr>
              <a:t>(основание – Приказ Министерства просвещения РФ от 02.09.2020 № 458 «Об утверждении Порядка приема на обучение по образовательным программам начального общего, основного общего и среднего общего образования»)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5E9643-30A4-4CAF-911D-E2D4864B36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602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ctr"/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1842" y="2039907"/>
            <a:ext cx="8302911" cy="160179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                               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9CEC5AB-6035-442E-985C-13F584A233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020" y="3971923"/>
            <a:ext cx="1076085" cy="1076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2614</TotalTime>
  <Words>2554</Words>
  <Application>Microsoft Office PowerPoint</Application>
  <PresentationFormat>Экран (16:9)</PresentationFormat>
  <Paragraphs>255</Paragraphs>
  <Slides>49</Slides>
  <Notes>49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9" baseType="lpstr">
      <vt:lpstr>Arial</vt:lpstr>
      <vt:lpstr>Segoe UI</vt:lpstr>
      <vt:lpstr>Montserrat</vt:lpstr>
      <vt:lpstr>Montserrat SemiBold</vt:lpstr>
      <vt:lpstr>Times New Roman</vt:lpstr>
      <vt:lpstr>PT Serif</vt:lpstr>
      <vt:lpstr>Liberation Serif</vt:lpstr>
      <vt:lpstr>Calibri</vt:lpstr>
      <vt:lpstr>Georgia</vt:lpstr>
      <vt:lpstr>Gameday</vt:lpstr>
      <vt:lpstr>            Предоставление муниципальной услуги  «Прием заявлений о зачислении  в муниципальные образовательные организации, реализующие программы общего образования»  с использованием федеральной портальной формы на Едином портале государственных и муниципальных услуг </vt:lpstr>
      <vt:lpstr>Когда подавать заявление:</vt:lpstr>
      <vt:lpstr>Какие документы необходимы для заполнения заявления:</vt:lpstr>
      <vt:lpstr>Какие документы необходимы для заполнения заявления (для граждан иностранных государств и лиц без гражданства):</vt:lpstr>
      <vt:lpstr>Правом внеочередного приема будут пользоваться следующие категории детей:</vt:lpstr>
      <vt:lpstr>Правом внеочередного приема будут пользоваться следующие категории детей:</vt:lpstr>
      <vt:lpstr>Правом первоочередного приема будут пользоваться следующие категории детей:</vt:lpstr>
      <vt:lpstr>Правом преимущественного приема будут пользоваться следующие категории детей:  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Статусы, поступающие в личный кабинет ЕПГУ</vt:lpstr>
      <vt:lpstr>Статусы, поступающие в личный кабинет ЕПГУ</vt:lpstr>
      <vt:lpstr>Проверка очереди в 1 класс</vt:lpstr>
      <vt:lpstr>Департаментом образования с 17 марта 2026 года организована работа «горячей линии» по приему детей в 1-й класс:</vt:lpstr>
      <vt:lpstr>Департаментом образования с 16 марта 2026 года организована работа «горячей линии» по приему детей в 1-й класс: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1</cp:lastModifiedBy>
  <cp:revision>135</cp:revision>
  <dcterms:modified xsi:type="dcterms:W3CDTF">2026-03-20T12:04:27Z</dcterms:modified>
</cp:coreProperties>
</file>